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1" r:id="rId2"/>
    <p:sldId id="256" r:id="rId3"/>
    <p:sldId id="257" r:id="rId4"/>
    <p:sldId id="272" r:id="rId5"/>
    <p:sldId id="258" r:id="rId6"/>
    <p:sldId id="262" r:id="rId7"/>
    <p:sldId id="263" r:id="rId8"/>
    <p:sldId id="264" r:id="rId9"/>
    <p:sldId id="274" r:id="rId10"/>
    <p:sldId id="259" r:id="rId11"/>
    <p:sldId id="265" r:id="rId12"/>
    <p:sldId id="266" r:id="rId13"/>
    <p:sldId id="267" r:id="rId14"/>
    <p:sldId id="260" r:id="rId15"/>
    <p:sldId id="268" r:id="rId16"/>
    <p:sldId id="269" r:id="rId17"/>
    <p:sldId id="270" r:id="rId18"/>
    <p:sldId id="271"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781" autoAdjust="0"/>
  </p:normalViewPr>
  <p:slideViewPr>
    <p:cSldViewPr snapToGrid="0">
      <p:cViewPr varScale="1">
        <p:scale>
          <a:sx n="57" d="100"/>
          <a:sy n="57" d="100"/>
        </p:scale>
        <p:origin x="9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4FE976-2188-4164-8E4F-69DF9C09F936}" type="datetimeFigureOut">
              <a:rPr lang="en-US" smtClean="0"/>
              <a:t>6/17/2024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8588B-6F14-435B-9CF7-D9D809F61005}" type="slidenum">
              <a:rPr lang="en-US" smtClean="0"/>
              <a:t>‹#›</a:t>
            </a:fld>
            <a:endParaRPr lang="en-US"/>
          </a:p>
        </p:txBody>
      </p:sp>
    </p:spTree>
    <p:extLst>
      <p:ext uri="{BB962C8B-B14F-4D97-AF65-F5344CB8AC3E}">
        <p14:creationId xmlns:p14="http://schemas.microsoft.com/office/powerpoint/2010/main" val="770094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B050"/>
              </a:solidFill>
              <a:highlight>
                <a:srgbClr val="FFFF00"/>
              </a:highlight>
            </a:endParaRPr>
          </a:p>
        </p:txBody>
      </p:sp>
      <p:sp>
        <p:nvSpPr>
          <p:cNvPr id="4" name="Slide Number Placeholder 3"/>
          <p:cNvSpPr>
            <a:spLocks noGrp="1"/>
          </p:cNvSpPr>
          <p:nvPr>
            <p:ph type="sldNum" sz="quarter" idx="5"/>
          </p:nvPr>
        </p:nvSpPr>
        <p:spPr/>
        <p:txBody>
          <a:bodyPr/>
          <a:lstStyle/>
          <a:p>
            <a:fld id="{2068588B-6F14-435B-9CF7-D9D809F61005}" type="slidenum">
              <a:rPr lang="en-US" smtClean="0"/>
              <a:t>1</a:t>
            </a:fld>
            <a:endParaRPr lang="en-US"/>
          </a:p>
        </p:txBody>
      </p:sp>
    </p:spTree>
    <p:extLst>
      <p:ext uri="{BB962C8B-B14F-4D97-AF65-F5344CB8AC3E}">
        <p14:creationId xmlns:p14="http://schemas.microsoft.com/office/powerpoint/2010/main" val="1178400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10</a:t>
            </a:fld>
            <a:endParaRPr lang="en-US"/>
          </a:p>
        </p:txBody>
      </p:sp>
    </p:spTree>
    <p:extLst>
      <p:ext uri="{BB962C8B-B14F-4D97-AF65-F5344CB8AC3E}">
        <p14:creationId xmlns:p14="http://schemas.microsoft.com/office/powerpoint/2010/main" val="3212538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11</a:t>
            </a:fld>
            <a:endParaRPr lang="en-US"/>
          </a:p>
        </p:txBody>
      </p:sp>
    </p:spTree>
    <p:extLst>
      <p:ext uri="{BB962C8B-B14F-4D97-AF65-F5344CB8AC3E}">
        <p14:creationId xmlns:p14="http://schemas.microsoft.com/office/powerpoint/2010/main" val="1814244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12</a:t>
            </a:fld>
            <a:endParaRPr lang="en-US"/>
          </a:p>
        </p:txBody>
      </p:sp>
    </p:spTree>
    <p:extLst>
      <p:ext uri="{BB962C8B-B14F-4D97-AF65-F5344CB8AC3E}">
        <p14:creationId xmlns:p14="http://schemas.microsoft.com/office/powerpoint/2010/main" val="2695386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13</a:t>
            </a:fld>
            <a:endParaRPr lang="en-US"/>
          </a:p>
        </p:txBody>
      </p:sp>
    </p:spTree>
    <p:extLst>
      <p:ext uri="{BB962C8B-B14F-4D97-AF65-F5344CB8AC3E}">
        <p14:creationId xmlns:p14="http://schemas.microsoft.com/office/powerpoint/2010/main" val="3297063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14</a:t>
            </a:fld>
            <a:endParaRPr lang="en-US"/>
          </a:p>
        </p:txBody>
      </p:sp>
    </p:spTree>
    <p:extLst>
      <p:ext uri="{BB962C8B-B14F-4D97-AF65-F5344CB8AC3E}">
        <p14:creationId xmlns:p14="http://schemas.microsoft.com/office/powerpoint/2010/main" val="96107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15</a:t>
            </a:fld>
            <a:endParaRPr lang="en-US"/>
          </a:p>
        </p:txBody>
      </p:sp>
    </p:spTree>
    <p:extLst>
      <p:ext uri="{BB962C8B-B14F-4D97-AF65-F5344CB8AC3E}">
        <p14:creationId xmlns:p14="http://schemas.microsoft.com/office/powerpoint/2010/main" val="2602011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16</a:t>
            </a:fld>
            <a:endParaRPr lang="en-US"/>
          </a:p>
        </p:txBody>
      </p:sp>
    </p:spTree>
    <p:extLst>
      <p:ext uri="{BB962C8B-B14F-4D97-AF65-F5344CB8AC3E}">
        <p14:creationId xmlns:p14="http://schemas.microsoft.com/office/powerpoint/2010/main" val="3275238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17</a:t>
            </a:fld>
            <a:endParaRPr lang="en-US"/>
          </a:p>
        </p:txBody>
      </p:sp>
    </p:spTree>
    <p:extLst>
      <p:ext uri="{BB962C8B-B14F-4D97-AF65-F5344CB8AC3E}">
        <p14:creationId xmlns:p14="http://schemas.microsoft.com/office/powerpoint/2010/main" val="1311201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18</a:t>
            </a:fld>
            <a:endParaRPr lang="en-US"/>
          </a:p>
        </p:txBody>
      </p:sp>
    </p:spTree>
    <p:extLst>
      <p:ext uri="{BB962C8B-B14F-4D97-AF65-F5344CB8AC3E}">
        <p14:creationId xmlns:p14="http://schemas.microsoft.com/office/powerpoint/2010/main" val="3674819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brief explanatory notes here, if necessary.</a:t>
            </a:r>
          </a:p>
        </p:txBody>
      </p:sp>
      <p:sp>
        <p:nvSpPr>
          <p:cNvPr id="4" name="Slide Number Placeholder 3"/>
          <p:cNvSpPr>
            <a:spLocks noGrp="1"/>
          </p:cNvSpPr>
          <p:nvPr>
            <p:ph type="sldNum" sz="quarter" idx="5"/>
          </p:nvPr>
        </p:nvSpPr>
        <p:spPr/>
        <p:txBody>
          <a:bodyPr/>
          <a:lstStyle/>
          <a:p>
            <a:fld id="{2068588B-6F14-435B-9CF7-D9D809F61005}" type="slidenum">
              <a:rPr lang="en-US" smtClean="0"/>
              <a:t>2</a:t>
            </a:fld>
            <a:endParaRPr lang="en-US"/>
          </a:p>
        </p:txBody>
      </p:sp>
    </p:spTree>
    <p:extLst>
      <p:ext uri="{BB962C8B-B14F-4D97-AF65-F5344CB8AC3E}">
        <p14:creationId xmlns:p14="http://schemas.microsoft.com/office/powerpoint/2010/main" val="140714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3</a:t>
            </a:fld>
            <a:endParaRPr lang="en-US"/>
          </a:p>
        </p:txBody>
      </p:sp>
    </p:spTree>
    <p:extLst>
      <p:ext uri="{BB962C8B-B14F-4D97-AF65-F5344CB8AC3E}">
        <p14:creationId xmlns:p14="http://schemas.microsoft.com/office/powerpoint/2010/main" val="2554598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4</a:t>
            </a:fld>
            <a:endParaRPr lang="en-US"/>
          </a:p>
        </p:txBody>
      </p:sp>
    </p:spTree>
    <p:extLst>
      <p:ext uri="{BB962C8B-B14F-4D97-AF65-F5344CB8AC3E}">
        <p14:creationId xmlns:p14="http://schemas.microsoft.com/office/powerpoint/2010/main" val="3602416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5</a:t>
            </a:fld>
            <a:endParaRPr lang="en-US"/>
          </a:p>
        </p:txBody>
      </p:sp>
    </p:spTree>
    <p:extLst>
      <p:ext uri="{BB962C8B-B14F-4D97-AF65-F5344CB8AC3E}">
        <p14:creationId xmlns:p14="http://schemas.microsoft.com/office/powerpoint/2010/main" val="3975420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6</a:t>
            </a:fld>
            <a:endParaRPr lang="en-US"/>
          </a:p>
        </p:txBody>
      </p:sp>
    </p:spTree>
    <p:extLst>
      <p:ext uri="{BB962C8B-B14F-4D97-AF65-F5344CB8AC3E}">
        <p14:creationId xmlns:p14="http://schemas.microsoft.com/office/powerpoint/2010/main" val="3647832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7</a:t>
            </a:fld>
            <a:endParaRPr lang="en-US"/>
          </a:p>
        </p:txBody>
      </p:sp>
    </p:spTree>
    <p:extLst>
      <p:ext uri="{BB962C8B-B14F-4D97-AF65-F5344CB8AC3E}">
        <p14:creationId xmlns:p14="http://schemas.microsoft.com/office/powerpoint/2010/main" val="2341600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8</a:t>
            </a:fld>
            <a:endParaRPr lang="en-US"/>
          </a:p>
        </p:txBody>
      </p:sp>
    </p:spTree>
    <p:extLst>
      <p:ext uri="{BB962C8B-B14F-4D97-AF65-F5344CB8AC3E}">
        <p14:creationId xmlns:p14="http://schemas.microsoft.com/office/powerpoint/2010/main" val="411430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brief explanatory notes here, if necessary.</a:t>
            </a:r>
          </a:p>
          <a:p>
            <a:endParaRPr lang="en-US" dirty="0"/>
          </a:p>
        </p:txBody>
      </p:sp>
      <p:sp>
        <p:nvSpPr>
          <p:cNvPr id="4" name="Slide Number Placeholder 3"/>
          <p:cNvSpPr>
            <a:spLocks noGrp="1"/>
          </p:cNvSpPr>
          <p:nvPr>
            <p:ph type="sldNum" sz="quarter" idx="5"/>
          </p:nvPr>
        </p:nvSpPr>
        <p:spPr/>
        <p:txBody>
          <a:bodyPr/>
          <a:lstStyle/>
          <a:p>
            <a:fld id="{2068588B-6F14-435B-9CF7-D9D809F61005}" type="slidenum">
              <a:rPr lang="en-US" smtClean="0"/>
              <a:t>9</a:t>
            </a:fld>
            <a:endParaRPr lang="en-US"/>
          </a:p>
        </p:txBody>
      </p:sp>
    </p:spTree>
    <p:extLst>
      <p:ext uri="{BB962C8B-B14F-4D97-AF65-F5344CB8AC3E}">
        <p14:creationId xmlns:p14="http://schemas.microsoft.com/office/powerpoint/2010/main" val="3713022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1576223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6327BD-F877-4426-9E1F-30AF88079D03}"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4054406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3872346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912884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423717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3309736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71604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3755558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57486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147115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6327BD-F877-4426-9E1F-30AF88079D03}"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308655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6327BD-F877-4426-9E1F-30AF88079D03}"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220612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6327BD-F877-4426-9E1F-30AF88079D03}" type="datetimeFigureOut">
              <a:rPr lang="en-US" smtClean="0"/>
              <a:t>6/17/2024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364530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6327BD-F877-4426-9E1F-30AF88079D03}" type="datetimeFigureOut">
              <a:rPr lang="en-US" smtClean="0"/>
              <a:t>6/17/2024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420659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327BD-F877-4426-9E1F-30AF88079D03}" type="datetimeFigureOut">
              <a:rPr lang="en-US" smtClean="0"/>
              <a:t>6/17/2024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149584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6327BD-F877-4426-9E1F-30AF88079D03}"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4189101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6327BD-F877-4426-9E1F-30AF88079D03}"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BE550-1B42-4775-A064-A1F0665EB3BE}" type="slidenum">
              <a:rPr lang="en-US" smtClean="0"/>
              <a:t>‹#›</a:t>
            </a:fld>
            <a:endParaRPr lang="en-US"/>
          </a:p>
        </p:txBody>
      </p:sp>
    </p:spTree>
    <p:extLst>
      <p:ext uri="{BB962C8B-B14F-4D97-AF65-F5344CB8AC3E}">
        <p14:creationId xmlns:p14="http://schemas.microsoft.com/office/powerpoint/2010/main" val="310969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6327BD-F877-4426-9E1F-30AF88079D03}" type="datetimeFigureOut">
              <a:rPr lang="en-US" smtClean="0"/>
              <a:t>6/17/2024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1BE550-1B42-4775-A064-A1F0665EB3BE}" type="slidenum">
              <a:rPr lang="en-US" smtClean="0"/>
              <a:t>‹#›</a:t>
            </a:fld>
            <a:endParaRPr lang="en-US"/>
          </a:p>
        </p:txBody>
      </p:sp>
    </p:spTree>
    <p:extLst>
      <p:ext uri="{BB962C8B-B14F-4D97-AF65-F5344CB8AC3E}">
        <p14:creationId xmlns:p14="http://schemas.microsoft.com/office/powerpoint/2010/main" val="1712774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dobe.com/acrobat/hub/save-a-powerpoint-as-a-pdf-with-not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iccvam@niehs.nih.gov"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01A34-38FC-9989-A884-08FA305233DF}"/>
              </a:ext>
            </a:extLst>
          </p:cNvPr>
          <p:cNvSpPr>
            <a:spLocks noGrp="1"/>
          </p:cNvSpPr>
          <p:nvPr>
            <p:ph type="title"/>
          </p:nvPr>
        </p:nvSpPr>
        <p:spPr>
          <a:xfrm>
            <a:off x="1076252" y="70968"/>
            <a:ext cx="10018713" cy="666345"/>
          </a:xfrm>
        </p:spPr>
        <p:txBody>
          <a:bodyPr>
            <a:normAutofit fontScale="90000"/>
          </a:bodyPr>
          <a:lstStyle/>
          <a:p>
            <a:r>
              <a:rPr lang="en-US" dirty="0">
                <a:latin typeface="Arial" panose="020B0604020202020204" pitchFamily="34" charset="0"/>
                <a:cs typeface="Arial" panose="020B0604020202020204" pitchFamily="34" charset="0"/>
              </a:rPr>
              <a:t>Instructions</a:t>
            </a:r>
          </a:p>
        </p:txBody>
      </p:sp>
      <p:sp>
        <p:nvSpPr>
          <p:cNvPr id="3" name="Content Placeholder 2">
            <a:extLst>
              <a:ext uri="{FF2B5EF4-FFF2-40B4-BE49-F238E27FC236}">
                <a16:creationId xmlns:a16="http://schemas.microsoft.com/office/drawing/2014/main" id="{864A80F7-7EDD-649C-7D43-1B4574E5DE86}"/>
              </a:ext>
            </a:extLst>
          </p:cNvPr>
          <p:cNvSpPr>
            <a:spLocks noGrp="1"/>
          </p:cNvSpPr>
          <p:nvPr>
            <p:ph idx="1"/>
          </p:nvPr>
        </p:nvSpPr>
        <p:spPr>
          <a:xfrm>
            <a:off x="187036" y="706583"/>
            <a:ext cx="11612615" cy="5970506"/>
          </a:xfrm>
        </p:spPr>
        <p:txBody>
          <a:bodyPr>
            <a:normAutofit fontScale="77500" lnSpcReduction="20000"/>
          </a:bodyPr>
          <a:lstStyle/>
          <a:p>
            <a:r>
              <a:rPr lang="en-US" dirty="0">
                <a:latin typeface="Arial" panose="020B0604020202020204" pitchFamily="34" charset="0"/>
                <a:cs typeface="Arial" panose="020B0604020202020204" pitchFamily="34" charset="0"/>
              </a:rPr>
              <a:t>Review the relevant videos describing information requirements and/or decision frameworks of U.S. Federal agencies and industry sectors.</a:t>
            </a:r>
          </a:p>
          <a:p>
            <a:r>
              <a:rPr lang="en-US" dirty="0">
                <a:latin typeface="Arial" panose="020B0604020202020204" pitchFamily="34" charset="0"/>
                <a:cs typeface="Arial" panose="020B0604020202020204" pitchFamily="34" charset="0"/>
              </a:rPr>
              <a:t>Prepare a slide deck that describes your method and proposes how it may be useful for regulatory and/or industry stakeholders.</a:t>
            </a:r>
          </a:p>
          <a:p>
            <a:pPr lvl="1"/>
            <a:r>
              <a:rPr lang="en-US" dirty="0">
                <a:latin typeface="Arial" panose="020B0604020202020204" pitchFamily="34" charset="0"/>
                <a:cs typeface="Arial" panose="020B0604020202020204" pitchFamily="34" charset="0"/>
              </a:rPr>
              <a:t>This template represents a general formatting guide for proposal submissions. Feel free to use any slide design you wish.</a:t>
            </a:r>
          </a:p>
          <a:p>
            <a:pPr lvl="1"/>
            <a:r>
              <a:rPr lang="en-US" dirty="0">
                <a:latin typeface="Arial" panose="020B0604020202020204" pitchFamily="34" charset="0"/>
                <a:cs typeface="Arial" panose="020B0604020202020204" pitchFamily="34" charset="0"/>
              </a:rPr>
              <a:t>Your submission should feature four main sections: 1) Method Description, 2) Context of Use, 3) Biological Relevance, and 4) Technical Characterization. Be sure to address </a:t>
            </a:r>
            <a:r>
              <a:rPr lang="en-US" u="sng" dirty="0">
                <a:latin typeface="Arial" panose="020B0604020202020204" pitchFamily="34" charset="0"/>
                <a:cs typeface="Arial" panose="020B0604020202020204" pitchFamily="34" charset="0"/>
              </a:rPr>
              <a:t>all</a:t>
            </a:r>
            <a:r>
              <a:rPr lang="en-US" dirty="0">
                <a:latin typeface="Arial" panose="020B0604020202020204" pitchFamily="34" charset="0"/>
                <a:cs typeface="Arial" panose="020B0604020202020204" pitchFamily="34" charset="0"/>
              </a:rPr>
              <a:t> questions relevant to each section. These questions are designed to help stakeholders determine relevance of the method to their needs and identify areas where further information may be needed.</a:t>
            </a:r>
          </a:p>
          <a:p>
            <a:pPr lvl="1"/>
            <a:r>
              <a:rPr lang="en-US" dirty="0">
                <a:latin typeface="Arial" panose="020B0604020202020204" pitchFamily="34" charset="0"/>
                <a:cs typeface="Arial" panose="020B0604020202020204" pitchFamily="34" charset="0"/>
              </a:rPr>
              <a:t>Slides may include text and images/graphics to describe your method. Because the slides must be saved in PDF format for submission, do not embed video, audio, or animations.* You may include hyperlinks for reviewers to access online videos.</a:t>
            </a:r>
          </a:p>
          <a:p>
            <a:pPr lvl="1"/>
            <a:r>
              <a:rPr lang="en-US" dirty="0">
                <a:latin typeface="Arial" panose="020B0604020202020204" pitchFamily="34" charset="0"/>
                <a:cs typeface="Arial" panose="020B0604020202020204" pitchFamily="34" charset="0"/>
              </a:rPr>
              <a:t>You may include brief explanatory comments in the Notes.</a:t>
            </a:r>
          </a:p>
          <a:p>
            <a:r>
              <a:rPr lang="en-US" dirty="0">
                <a:latin typeface="Arial" panose="020B0604020202020204" pitchFamily="34" charset="0"/>
                <a:cs typeface="Arial" panose="020B0604020202020204" pitchFamily="34" charset="0"/>
              </a:rPr>
              <a:t>Save your slides in PDF format (click </a:t>
            </a:r>
            <a:r>
              <a:rPr lang="en-US" dirty="0">
                <a:latin typeface="Arial" panose="020B0604020202020204" pitchFamily="34" charset="0"/>
                <a:cs typeface="Arial" panose="020B0604020202020204" pitchFamily="34" charset="0"/>
                <a:hlinkClick r:id="rId3"/>
              </a:rPr>
              <a:t>here</a:t>
            </a:r>
            <a:r>
              <a:rPr lang="en-US" dirty="0">
                <a:latin typeface="Arial" panose="020B0604020202020204" pitchFamily="34" charset="0"/>
                <a:cs typeface="Arial" panose="020B0604020202020204" pitchFamily="34" charset="0"/>
              </a:rPr>
              <a:t> for instructions to save with Notes).</a:t>
            </a:r>
          </a:p>
          <a:p>
            <a:pPr marL="0" marR="0">
              <a:lnSpc>
                <a:spcPct val="107000"/>
              </a:lnSpc>
              <a:spcBef>
                <a:spcPts val="0"/>
              </a:spcBef>
              <a:spcAft>
                <a:spcPts val="800"/>
              </a:spcAft>
            </a:pPr>
            <a:r>
              <a:rPr lang="en-US" kern="100" dirty="0">
                <a:latin typeface="Arial" panose="020B0604020202020204" pitchFamily="34" charset="0"/>
                <a:ea typeface="Calibri" panose="020F0502020204030204" pitchFamily="34" charset="0"/>
                <a:cs typeface="Arial" panose="020B0604020202020204" pitchFamily="34" charset="0"/>
              </a:rPr>
              <a:t>S</a:t>
            </a:r>
            <a:r>
              <a:rPr lang="en-US" kern="100" dirty="0">
                <a:effectLst/>
                <a:latin typeface="Arial" panose="020B0604020202020204" pitchFamily="34" charset="0"/>
                <a:ea typeface="Calibri" panose="020F0502020204030204" pitchFamily="34" charset="0"/>
                <a:cs typeface="Arial" panose="020B0604020202020204" pitchFamily="34" charset="0"/>
              </a:rPr>
              <a:t>ubmit for consideration by </a:t>
            </a:r>
            <a:r>
              <a:rPr lang="en-US" b="1" kern="100" dirty="0">
                <a:effectLst/>
                <a:latin typeface="Arial" panose="020B0604020202020204" pitchFamily="34" charset="0"/>
                <a:ea typeface="Calibri" panose="020F0502020204030204" pitchFamily="34" charset="0"/>
                <a:cs typeface="Arial" panose="020B0604020202020204" pitchFamily="34" charset="0"/>
              </a:rPr>
              <a:t>11:59 p.m. on Friday, July 26, 2024</a:t>
            </a:r>
            <a:r>
              <a:rPr lang="en-US" kern="100" dirty="0">
                <a:effectLst/>
                <a:latin typeface="Arial" panose="020B0604020202020204" pitchFamily="34" charset="0"/>
                <a:ea typeface="Calibri" panose="020F0502020204030204" pitchFamily="34" charset="0"/>
                <a:cs typeface="Arial" panose="020B0604020202020204" pitchFamily="34" charset="0"/>
              </a:rPr>
              <a:t>.</a:t>
            </a:r>
          </a:p>
          <a:p>
            <a:pPr marL="457200" lvl="1">
              <a:lnSpc>
                <a:spcPct val="107000"/>
              </a:lnSpc>
              <a:spcBef>
                <a:spcPts val="0"/>
              </a:spcBef>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Attach your final PDF file to an email message and send to </a:t>
            </a:r>
            <a:r>
              <a:rPr lang="en-US" sz="2100" u="sng" kern="10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iccvam@niehs.nih.gov</a:t>
            </a:r>
            <a:r>
              <a:rPr lang="en-US" sz="2100" kern="100" dirty="0">
                <a:effectLst/>
                <a:latin typeface="Arial" panose="020B0604020202020204" pitchFamily="34" charset="0"/>
                <a:ea typeface="Calibri" panose="020F0502020204030204" pitchFamily="34" charset="0"/>
                <a:cs typeface="Arial" panose="020B0604020202020204" pitchFamily="34" charset="0"/>
              </a:rPr>
              <a:t>. The file size must not exceed 100 MB.</a:t>
            </a:r>
          </a:p>
          <a:p>
            <a:pPr marL="457200" lvl="1">
              <a:lnSpc>
                <a:spcPct val="107000"/>
              </a:lnSpc>
              <a:spcBef>
                <a:spcPts val="0"/>
              </a:spcBef>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The Method Developers Forum Steering Committee will review all entries. You will be notified of the decision on August 9. If accepted, you must be available between 9:00 a.m.-12 noon EDT on </a:t>
            </a:r>
            <a:r>
              <a:rPr lang="en-US" sz="2100" b="1" kern="100" dirty="0">
                <a:effectLst/>
                <a:latin typeface="Arial" panose="020B0604020202020204" pitchFamily="34" charset="0"/>
                <a:ea typeface="Calibri" panose="020F0502020204030204" pitchFamily="34" charset="0"/>
                <a:cs typeface="Arial" panose="020B0604020202020204" pitchFamily="34" charset="0"/>
              </a:rPr>
              <a:t>August 21-22 </a:t>
            </a:r>
            <a:r>
              <a:rPr lang="en-US" sz="2100" kern="100" dirty="0">
                <a:effectLst/>
                <a:latin typeface="Arial" panose="020B0604020202020204" pitchFamily="34" charset="0"/>
                <a:ea typeface="Calibri" panose="020F0502020204030204" pitchFamily="34" charset="0"/>
                <a:cs typeface="Arial" panose="020B0604020202020204" pitchFamily="34" charset="0"/>
              </a:rPr>
              <a:t>to present your method at the Method Developers Forum virtual webinar.</a:t>
            </a:r>
          </a:p>
          <a:p>
            <a:pPr marL="171450" lvl="1" indent="0" algn="r">
              <a:lnSpc>
                <a:spcPct val="107000"/>
              </a:lnSpc>
              <a:spcBef>
                <a:spcPts val="600"/>
              </a:spcBef>
              <a:spcAft>
                <a:spcPts val="800"/>
              </a:spcAft>
              <a:buNone/>
            </a:pPr>
            <a:r>
              <a:rPr lang="en-US" sz="1400" kern="100" baseline="30000" dirty="0">
                <a:latin typeface="Arial" panose="020B0604020202020204" pitchFamily="34" charset="0"/>
                <a:ea typeface="Calibri" panose="020F0502020204030204" pitchFamily="34" charset="0"/>
                <a:cs typeface="Arial" panose="020B0604020202020204" pitchFamily="34" charset="0"/>
              </a:rPr>
              <a:t>1</a:t>
            </a:r>
            <a:r>
              <a:rPr lang="en-US" sz="1400" kern="100" dirty="0">
                <a:latin typeface="Arial" panose="020B0604020202020204" pitchFamily="34" charset="0"/>
                <a:ea typeface="Calibri" panose="020F0502020204030204" pitchFamily="34" charset="0"/>
                <a:cs typeface="Arial" panose="020B0604020202020204" pitchFamily="34" charset="0"/>
              </a:rPr>
              <a:t>If you are selected to present your method at the MDF, video/audio/animations are acceptable for the live presentation.</a:t>
            </a:r>
            <a:endParaRPr lang="en-US" sz="14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3070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3F879-AC16-2287-A8BE-DB1488214744}"/>
              </a:ext>
            </a:extLst>
          </p:cNvPr>
          <p:cNvSpPr>
            <a:spLocks noGrp="1"/>
          </p:cNvSpPr>
          <p:nvPr>
            <p:ph type="title"/>
          </p:nvPr>
        </p:nvSpPr>
        <p:spPr/>
        <p:txBody>
          <a:bodyPr/>
          <a:lstStyle/>
          <a:p>
            <a:r>
              <a:rPr lang="en-US" dirty="0"/>
              <a:t>Section 3: Biological Relevance</a:t>
            </a:r>
          </a:p>
        </p:txBody>
      </p:sp>
      <p:sp>
        <p:nvSpPr>
          <p:cNvPr id="3" name="Content Placeholder 2">
            <a:extLst>
              <a:ext uri="{FF2B5EF4-FFF2-40B4-BE49-F238E27FC236}">
                <a16:creationId xmlns:a16="http://schemas.microsoft.com/office/drawing/2014/main" id="{9ED4061C-B983-AC92-4AB6-834F0E40836A}"/>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1800" kern="100" dirty="0">
                <a:effectLst/>
                <a:ea typeface="Calibri" panose="020F0502020204030204" pitchFamily="34" charset="0"/>
                <a:cs typeface="Calibri" panose="020F0502020204030204" pitchFamily="34" charset="0"/>
              </a:rPr>
              <a:t>Biological relevance refers to a measure of appropriateness for assessing the effects of a chemical within the taxa of interest. </a:t>
            </a:r>
            <a:r>
              <a:rPr lang="en-US" sz="1800" kern="100" dirty="0">
                <a:effectLst/>
                <a:latin typeface="Corbel" panose="020B0503020204020204" pitchFamily="34" charset="0"/>
                <a:ea typeface="Calibri" panose="020F0502020204030204" pitchFamily="34" charset="0"/>
                <a:cs typeface="Calibri" panose="020F0502020204030204" pitchFamily="34" charset="0"/>
              </a:rPr>
              <a:t>Using the questions on the following slides as a guide</a:t>
            </a:r>
            <a:r>
              <a:rPr lang="en-US" sz="1800" kern="100" dirty="0">
                <a:effectLst/>
                <a:ea typeface="Calibri" panose="020F0502020204030204" pitchFamily="34" charset="0"/>
                <a:cs typeface="Calibri" panose="020F0502020204030204" pitchFamily="34" charset="0"/>
              </a:rPr>
              <a:t>, describe the relationship between your method and the carcinogenesis process.</a:t>
            </a:r>
            <a:endParaRPr lang="en-US"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769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marR="0" lvl="0" algn="l">
              <a:lnSpc>
                <a:spcPct val="107000"/>
              </a:lnSpc>
              <a:spcBef>
                <a:spcPts val="0"/>
              </a:spcBef>
              <a:spcAft>
                <a:spcPts val="0"/>
              </a:spcAft>
            </a:pPr>
            <a:r>
              <a:rPr lang="en-US" sz="2400" b="1" kern="100" dirty="0">
                <a:effectLst/>
                <a:ea typeface="Calibri" panose="020F0502020204030204" pitchFamily="34" charset="0"/>
                <a:cs typeface="Calibri" panose="020F0502020204030204" pitchFamily="34" charset="0"/>
              </a:rPr>
              <a:t>Biological Relevance</a:t>
            </a:r>
            <a:br>
              <a:rPr lang="en-US" sz="2400" u="sng" kern="100" dirty="0">
                <a:effectLst/>
                <a:ea typeface="Calibri" panose="020F0502020204030204" pitchFamily="34" charset="0"/>
                <a:cs typeface="Calibri" panose="020F0502020204030204" pitchFamily="34" charset="0"/>
              </a:rPr>
            </a:br>
            <a:r>
              <a:rPr lang="en-US" sz="2400" kern="100" dirty="0">
                <a:effectLst/>
                <a:ea typeface="Calibri" panose="020F0502020204030204" pitchFamily="34" charset="0"/>
                <a:cs typeface="Calibri" panose="020F0502020204030204" pitchFamily="34" charset="0"/>
              </a:rPr>
              <a:t>A. </a:t>
            </a:r>
            <a:r>
              <a:rPr lang="en-US" sz="2400" u="sng" kern="100" dirty="0">
                <a:effectLst/>
                <a:ea typeface="Calibri" panose="020F0502020204030204" pitchFamily="34" charset="0"/>
                <a:cs typeface="Calibri" panose="020F0502020204030204" pitchFamily="34" charset="0"/>
              </a:rPr>
              <a:t>Mechanistic understanding</a:t>
            </a:r>
            <a:r>
              <a:rPr lang="en-US" sz="2400" kern="100" dirty="0">
                <a:effectLst/>
                <a:ea typeface="Calibri" panose="020F0502020204030204" pitchFamily="34" charset="0"/>
                <a:cs typeface="Calibri" panose="020F0502020204030204" pitchFamily="34" charset="0"/>
              </a:rPr>
              <a:t>: How does the information provided by your method support known mechanistic knowledge of the carcinogenesis process (e.g., an AOP or toxicologically relevant biological process)?</a:t>
            </a:r>
            <a:endParaRPr lang="en-US" sz="2400" kern="100"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757827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marR="0" lvl="0" algn="l">
              <a:lnSpc>
                <a:spcPct val="107000"/>
              </a:lnSpc>
              <a:spcBef>
                <a:spcPts val="0"/>
              </a:spcBef>
              <a:spcAft>
                <a:spcPts val="0"/>
              </a:spcAft>
            </a:pPr>
            <a:r>
              <a:rPr lang="en-US" sz="2400" b="1" kern="100" dirty="0">
                <a:effectLst/>
                <a:ea typeface="Calibri" panose="020F0502020204030204" pitchFamily="34" charset="0"/>
                <a:cs typeface="Calibri" panose="020F0502020204030204" pitchFamily="34" charset="0"/>
              </a:rPr>
              <a:t>Biological Relevance</a:t>
            </a:r>
            <a:br>
              <a:rPr lang="en-US" sz="2400" b="1" kern="100" dirty="0">
                <a:effectLst/>
                <a:ea typeface="Calibri" panose="020F0502020204030204" pitchFamily="34" charset="0"/>
                <a:cs typeface="Calibri" panose="020F0502020204030204" pitchFamily="34" charset="0"/>
              </a:rPr>
            </a:br>
            <a:r>
              <a:rPr lang="en-US" sz="2400" kern="100" dirty="0">
                <a:effectLst/>
                <a:ea typeface="Calibri" panose="020F0502020204030204" pitchFamily="34" charset="0"/>
                <a:cs typeface="Calibri" panose="020F0502020204030204" pitchFamily="34" charset="0"/>
              </a:rPr>
              <a:t>B. </a:t>
            </a:r>
            <a:r>
              <a:rPr lang="en-US" sz="2400" u="sng" kern="100" dirty="0">
                <a:effectLst/>
                <a:ea typeface="Calibri" panose="020F0502020204030204" pitchFamily="34" charset="0"/>
                <a:cs typeface="Calibri" panose="020F0502020204030204" pitchFamily="34" charset="0"/>
              </a:rPr>
              <a:t>Reference compounds</a:t>
            </a:r>
            <a:r>
              <a:rPr lang="en-US" sz="2400" kern="100" dirty="0">
                <a:effectLst/>
                <a:ea typeface="Calibri" panose="020F0502020204030204" pitchFamily="34" charset="0"/>
                <a:cs typeface="Calibri" panose="020F0502020204030204" pitchFamily="34" charset="0"/>
              </a:rPr>
              <a:t>: What are well-characterized and understood compounds that can be used or were used to assess the scientific validity or transferability of your method?</a:t>
            </a:r>
            <a:endParaRPr lang="en-US" sz="2400" kern="100"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950628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a:xfrm>
            <a:off x="1484311" y="685800"/>
            <a:ext cx="10018713" cy="2743200"/>
          </a:xfrm>
        </p:spPr>
        <p:txBody>
          <a:bodyPr>
            <a:noAutofit/>
          </a:bodyPr>
          <a:lstStyle/>
          <a:p>
            <a:pPr marR="0" lvl="0" algn="l">
              <a:lnSpc>
                <a:spcPct val="107000"/>
              </a:lnSpc>
              <a:spcBef>
                <a:spcPts val="0"/>
              </a:spcBef>
              <a:spcAft>
                <a:spcPts val="800"/>
              </a:spcAft>
            </a:pPr>
            <a:r>
              <a:rPr lang="en-US" sz="2400" b="1" kern="100" dirty="0">
                <a:effectLst/>
                <a:ea typeface="Calibri" panose="020F0502020204030204" pitchFamily="34" charset="0"/>
                <a:cs typeface="Calibri" panose="020F0502020204030204" pitchFamily="34" charset="0"/>
              </a:rPr>
              <a:t>Biological Relevance</a:t>
            </a:r>
            <a:br>
              <a:rPr lang="en-US" sz="2400" b="1" kern="100" dirty="0">
                <a:effectLst/>
                <a:ea typeface="Calibri" panose="020F0502020204030204" pitchFamily="34" charset="0"/>
                <a:cs typeface="Calibri" panose="020F0502020204030204" pitchFamily="34" charset="0"/>
              </a:rPr>
            </a:br>
            <a:r>
              <a:rPr lang="en-US" sz="2400" kern="100" dirty="0">
                <a:effectLst/>
                <a:ea typeface="Calibri" panose="020F0502020204030204" pitchFamily="34" charset="0"/>
                <a:cs typeface="Calibri" panose="020F0502020204030204" pitchFamily="34" charset="0"/>
              </a:rPr>
              <a:t>C. </a:t>
            </a:r>
            <a:r>
              <a:rPr lang="en-US" sz="2400" u="sng" kern="100" dirty="0">
                <a:effectLst/>
                <a:ea typeface="Calibri" panose="020F0502020204030204" pitchFamily="34" charset="0"/>
                <a:cs typeface="Calibri" panose="020F0502020204030204" pitchFamily="34" charset="0"/>
              </a:rPr>
              <a:t>Comparison to existing laboratory animal methods</a:t>
            </a:r>
            <a:r>
              <a:rPr lang="en-US" sz="2400" kern="100" dirty="0">
                <a:effectLst/>
                <a:ea typeface="Calibri" panose="020F0502020204030204" pitchFamily="34" charset="0"/>
                <a:cs typeface="Calibri" panose="020F0502020204030204" pitchFamily="34" charset="0"/>
              </a:rPr>
              <a:t>: How does your method provide information that is equivalent or better than that from existing methods used for regulatory purposes? </a:t>
            </a:r>
            <a:r>
              <a:rPr lang="en-US" sz="2400" dirty="0">
                <a:effectLst/>
                <a:latin typeface="Calibri" panose="020F0502020204030204" pitchFamily="34" charset="0"/>
                <a:ea typeface="Calibri" panose="020F0502020204030204" pitchFamily="34" charset="0"/>
              </a:rPr>
              <a:t>How does your method contribute to the reduction, refinement, or replacement of animal assays, and what complementary method development might be needed to comprehensively address carcinogenesis?</a:t>
            </a:r>
            <a:endParaRPr lang="en-US" sz="2400" kern="100"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a:xfrm>
            <a:off x="1484310" y="3557239"/>
            <a:ext cx="10018713" cy="2233961"/>
          </a:xfrm>
        </p:spPr>
        <p:txBody>
          <a:bodyPr/>
          <a:lstStyle/>
          <a:p>
            <a:endParaRPr lang="en-US" dirty="0"/>
          </a:p>
        </p:txBody>
      </p:sp>
    </p:spTree>
    <p:extLst>
      <p:ext uri="{BB962C8B-B14F-4D97-AF65-F5344CB8AC3E}">
        <p14:creationId xmlns:p14="http://schemas.microsoft.com/office/powerpoint/2010/main" val="1833757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5D2AA-3E4E-AF59-4FEC-460A9628BE35}"/>
              </a:ext>
            </a:extLst>
          </p:cNvPr>
          <p:cNvSpPr>
            <a:spLocks noGrp="1"/>
          </p:cNvSpPr>
          <p:nvPr>
            <p:ph type="title"/>
          </p:nvPr>
        </p:nvSpPr>
        <p:spPr/>
        <p:txBody>
          <a:bodyPr/>
          <a:lstStyle/>
          <a:p>
            <a:r>
              <a:rPr lang="en-US" dirty="0"/>
              <a:t>Section 4: Technical Characterization</a:t>
            </a:r>
          </a:p>
        </p:txBody>
      </p:sp>
      <p:sp>
        <p:nvSpPr>
          <p:cNvPr id="3" name="Content Placeholder 2">
            <a:extLst>
              <a:ext uri="{FF2B5EF4-FFF2-40B4-BE49-F238E27FC236}">
                <a16:creationId xmlns:a16="http://schemas.microsoft.com/office/drawing/2014/main" id="{9A2E790B-5CE9-57AC-557B-A5E05D47A43E}"/>
              </a:ext>
            </a:extLst>
          </p:cNvPr>
          <p:cNvSpPr>
            <a:spLocks noGrp="1"/>
          </p:cNvSpPr>
          <p:nvPr>
            <p:ph idx="1"/>
          </p:nvPr>
        </p:nvSpPr>
        <p:spPr>
          <a:xfrm>
            <a:off x="1733692" y="2666999"/>
            <a:ext cx="9114417" cy="3124201"/>
          </a:xfrm>
        </p:spPr>
        <p:txBody>
          <a:bodyPr>
            <a:normAutofit/>
          </a:bodyPr>
          <a:lstStyle/>
          <a:p>
            <a:pPr marL="0" marR="0" indent="0">
              <a:lnSpc>
                <a:spcPct val="107000"/>
              </a:lnSpc>
              <a:spcBef>
                <a:spcPts val="0"/>
              </a:spcBef>
              <a:spcAft>
                <a:spcPts val="800"/>
              </a:spcAft>
              <a:buNone/>
            </a:pPr>
            <a:r>
              <a:rPr lang="en-US" sz="1800" kern="100" dirty="0">
                <a:effectLst/>
                <a:ea typeface="Calibri" panose="020F0502020204030204" pitchFamily="34" charset="0"/>
                <a:cs typeface="Calibri" panose="020F0502020204030204" pitchFamily="34" charset="0"/>
              </a:rPr>
              <a:t>Technical characterization is a key aspect to demonstrating the quality and scientific validity of a method. </a:t>
            </a:r>
            <a:r>
              <a:rPr lang="en-US" sz="1800" kern="100" dirty="0">
                <a:effectLst/>
                <a:latin typeface="Corbel" panose="020B0503020204020204" pitchFamily="34" charset="0"/>
                <a:ea typeface="Calibri" panose="020F0502020204030204" pitchFamily="34" charset="0"/>
                <a:cs typeface="Calibri" panose="020F0502020204030204" pitchFamily="34" charset="0"/>
              </a:rPr>
              <a:t>Using the questions on the following slides as a guide</a:t>
            </a:r>
            <a:r>
              <a:rPr lang="en-US" sz="1800" kern="100" dirty="0">
                <a:effectLst/>
                <a:ea typeface="Calibri" panose="020F0502020204030204" pitchFamily="34" charset="0"/>
                <a:cs typeface="Calibri" panose="020F0502020204030204" pitchFamily="34" charset="0"/>
              </a:rPr>
              <a:t>, describe how your method has been characterized.</a:t>
            </a:r>
            <a:endParaRPr lang="en-US"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8668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marR="0" lvl="0" algn="l">
              <a:lnSpc>
                <a:spcPct val="107000"/>
              </a:lnSpc>
              <a:spcBef>
                <a:spcPts val="0"/>
              </a:spcBef>
              <a:spcAft>
                <a:spcPts val="0"/>
              </a:spcAft>
            </a:pPr>
            <a:r>
              <a:rPr lang="en-US" sz="2400" b="1" kern="100" dirty="0">
                <a:effectLst/>
                <a:ea typeface="Calibri" panose="020F0502020204030204" pitchFamily="34" charset="0"/>
                <a:cs typeface="Calibri" panose="020F0502020204030204" pitchFamily="34" charset="0"/>
              </a:rPr>
              <a:t>Technical Characterization</a:t>
            </a:r>
            <a:br>
              <a:rPr lang="en-US" sz="2400" kern="100" dirty="0">
                <a:effectLst/>
                <a:ea typeface="Calibri" panose="020F0502020204030204" pitchFamily="34" charset="0"/>
                <a:cs typeface="Calibri" panose="020F0502020204030204" pitchFamily="34" charset="0"/>
              </a:rPr>
            </a:br>
            <a:r>
              <a:rPr lang="en-US" sz="2400" kern="100" dirty="0">
                <a:effectLst/>
                <a:ea typeface="Calibri" panose="020F0502020204030204" pitchFamily="34" charset="0"/>
                <a:cs typeface="Calibri" panose="020F0502020204030204" pitchFamily="34" charset="0"/>
              </a:rPr>
              <a:t>A. How have the </a:t>
            </a:r>
            <a:r>
              <a:rPr lang="en-US" sz="2400" u="sng" kern="100" dirty="0">
                <a:effectLst/>
                <a:ea typeface="Calibri" panose="020F0502020204030204" pitchFamily="34" charset="0"/>
                <a:cs typeface="Calibri" panose="020F0502020204030204" pitchFamily="34" charset="0"/>
              </a:rPr>
              <a:t>sources of variability</a:t>
            </a:r>
            <a:r>
              <a:rPr lang="en-US" sz="2400" kern="100" dirty="0">
                <a:effectLst/>
                <a:ea typeface="Calibri" panose="020F0502020204030204" pitchFamily="34" charset="0"/>
                <a:cs typeface="Calibri" panose="020F0502020204030204" pitchFamily="34" charset="0"/>
              </a:rPr>
              <a:t> (e.g., interference, culture conditions, technique, contaminants) been evaluated?</a:t>
            </a:r>
            <a:endParaRPr lang="en-US" sz="2400" kern="100"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27143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marR="0" lvl="0" algn="l">
              <a:lnSpc>
                <a:spcPct val="107000"/>
              </a:lnSpc>
              <a:spcBef>
                <a:spcPts val="0"/>
              </a:spcBef>
              <a:spcAft>
                <a:spcPts val="0"/>
              </a:spcAft>
            </a:pPr>
            <a:r>
              <a:rPr lang="en-US" sz="2400" b="1" kern="100" dirty="0">
                <a:effectLst/>
                <a:ea typeface="Calibri" panose="020F0502020204030204" pitchFamily="34" charset="0"/>
                <a:cs typeface="Calibri" panose="020F0502020204030204" pitchFamily="34" charset="0"/>
              </a:rPr>
              <a:t>Technical Characterization</a:t>
            </a:r>
            <a:br>
              <a:rPr lang="en-US" sz="2400" b="1" kern="100" dirty="0">
                <a:effectLst/>
                <a:ea typeface="Calibri" panose="020F0502020204030204" pitchFamily="34" charset="0"/>
                <a:cs typeface="Calibri" panose="020F0502020204030204" pitchFamily="34" charset="0"/>
              </a:rPr>
            </a:br>
            <a:r>
              <a:rPr lang="en-US" sz="2400" kern="100" dirty="0">
                <a:effectLst/>
                <a:ea typeface="Calibri" panose="020F0502020204030204" pitchFamily="34" charset="0"/>
                <a:cs typeface="Calibri" panose="020F0502020204030204" pitchFamily="34" charset="0"/>
              </a:rPr>
              <a:t>B. How has </a:t>
            </a:r>
            <a:r>
              <a:rPr lang="en-US" sz="2400" u="sng" kern="100" dirty="0">
                <a:effectLst/>
                <a:ea typeface="Calibri" panose="020F0502020204030204" pitchFamily="34" charset="0"/>
                <a:cs typeface="Calibri" panose="020F0502020204030204" pitchFamily="34" charset="0"/>
              </a:rPr>
              <a:t>robustness</a:t>
            </a:r>
            <a:r>
              <a:rPr lang="en-US" sz="2400" kern="100" dirty="0">
                <a:effectLst/>
                <a:ea typeface="Calibri" panose="020F0502020204030204" pitchFamily="34" charset="0"/>
                <a:cs typeface="Calibri" panose="020F0502020204030204" pitchFamily="34" charset="0"/>
              </a:rPr>
              <a:t> (i.e., the ability of the method to be reproduced under different conditions or circumstances, without the occurrence of unexpected differences in the obtained results) been evaluated?</a:t>
            </a:r>
            <a:endParaRPr lang="en-US" sz="2400" kern="100"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514467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marR="0" lvl="0" algn="l">
              <a:lnSpc>
                <a:spcPct val="107000"/>
              </a:lnSpc>
              <a:spcBef>
                <a:spcPts val="0"/>
              </a:spcBef>
              <a:spcAft>
                <a:spcPts val="0"/>
              </a:spcAft>
            </a:pPr>
            <a:r>
              <a:rPr lang="en-US" sz="2400" b="1" kern="100" dirty="0">
                <a:effectLst/>
                <a:ea typeface="Calibri" panose="020F0502020204030204" pitchFamily="34" charset="0"/>
                <a:cs typeface="Calibri" panose="020F0502020204030204" pitchFamily="34" charset="0"/>
              </a:rPr>
              <a:t>Technical Characterization</a:t>
            </a:r>
            <a:br>
              <a:rPr lang="en-US" sz="2400" b="1" kern="100" dirty="0">
                <a:effectLst/>
                <a:ea typeface="Calibri" panose="020F0502020204030204" pitchFamily="34" charset="0"/>
                <a:cs typeface="Calibri" panose="020F0502020204030204" pitchFamily="34" charset="0"/>
              </a:rPr>
            </a:br>
            <a:r>
              <a:rPr lang="en-US" sz="2400" kern="100" dirty="0">
                <a:effectLst/>
                <a:ea typeface="Calibri" panose="020F0502020204030204" pitchFamily="34" charset="0"/>
                <a:cs typeface="Calibri" panose="020F0502020204030204" pitchFamily="34" charset="0"/>
              </a:rPr>
              <a:t>C. How has </a:t>
            </a:r>
            <a:r>
              <a:rPr lang="en-US" sz="2400" u="sng" kern="100" dirty="0">
                <a:effectLst/>
                <a:ea typeface="Calibri" panose="020F0502020204030204" pitchFamily="34" charset="0"/>
                <a:cs typeface="Calibri" panose="020F0502020204030204" pitchFamily="34" charset="0"/>
              </a:rPr>
              <a:t>intra-laboratory reproducibility</a:t>
            </a:r>
            <a:r>
              <a:rPr lang="en-US" sz="2400" kern="100" dirty="0">
                <a:effectLst/>
                <a:ea typeface="Calibri" panose="020F0502020204030204" pitchFamily="34" charset="0"/>
                <a:cs typeface="Calibri" panose="020F0502020204030204" pitchFamily="34" charset="0"/>
              </a:rPr>
              <a:t> (i.e., the consistency of individual test results obtained within a laboratory using the same test protocol and test samples) been evaluated?</a:t>
            </a:r>
            <a:endParaRPr lang="en-US" sz="2400" kern="100"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706779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marR="0" lvl="0" algn="l">
              <a:lnSpc>
                <a:spcPct val="107000"/>
              </a:lnSpc>
              <a:spcBef>
                <a:spcPts val="0"/>
              </a:spcBef>
              <a:spcAft>
                <a:spcPts val="800"/>
              </a:spcAft>
            </a:pPr>
            <a:r>
              <a:rPr lang="en-US" sz="2400" b="1" kern="100" dirty="0">
                <a:effectLst/>
                <a:ea typeface="Calibri" panose="020F0502020204030204" pitchFamily="34" charset="0"/>
                <a:cs typeface="Calibri" panose="020F0502020204030204" pitchFamily="34" charset="0"/>
              </a:rPr>
              <a:t>Technical Characterization</a:t>
            </a:r>
            <a:br>
              <a:rPr lang="en-US" sz="2400" b="1" kern="100" dirty="0">
                <a:effectLst/>
                <a:ea typeface="Calibri" panose="020F0502020204030204" pitchFamily="34" charset="0"/>
                <a:cs typeface="Calibri" panose="020F0502020204030204" pitchFamily="34" charset="0"/>
              </a:rPr>
            </a:br>
            <a:r>
              <a:rPr lang="en-US" sz="2400" kern="100" dirty="0">
                <a:effectLst/>
                <a:ea typeface="Calibri" panose="020F0502020204030204" pitchFamily="34" charset="0"/>
                <a:cs typeface="Calibri" panose="020F0502020204030204" pitchFamily="34" charset="0"/>
              </a:rPr>
              <a:t>D. How has </a:t>
            </a:r>
            <a:r>
              <a:rPr lang="en-US" sz="2400" u="sng" kern="100" dirty="0">
                <a:effectLst/>
                <a:ea typeface="Calibri" panose="020F0502020204030204" pitchFamily="34" charset="0"/>
                <a:cs typeface="Calibri" panose="020F0502020204030204" pitchFamily="34" charset="0"/>
              </a:rPr>
              <a:t>transferability</a:t>
            </a:r>
            <a:r>
              <a:rPr lang="en-US" sz="2400" kern="100" dirty="0">
                <a:effectLst/>
                <a:ea typeface="Calibri" panose="020F0502020204030204" pitchFamily="34" charset="0"/>
                <a:cs typeface="Calibri" panose="020F0502020204030204" pitchFamily="34" charset="0"/>
              </a:rPr>
              <a:t> (i.e., the ability of the method to be accurately and reliably performed in different, competent laboratories) been evaluated (if relevant)?</a:t>
            </a:r>
            <a:endParaRPr lang="en-US" sz="2400" kern="100"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545549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5E56E-9130-4F72-D53D-466A6CB17B9D}"/>
              </a:ext>
            </a:extLst>
          </p:cNvPr>
          <p:cNvSpPr>
            <a:spLocks noGrp="1"/>
          </p:cNvSpPr>
          <p:nvPr>
            <p:ph type="title"/>
          </p:nvPr>
        </p:nvSpPr>
        <p:spPr/>
        <p:txBody>
          <a:bodyPr/>
          <a:lstStyle/>
          <a:p>
            <a:r>
              <a:rPr lang="en-US" dirty="0"/>
              <a:t>Closing/Contact</a:t>
            </a:r>
          </a:p>
        </p:txBody>
      </p:sp>
      <p:sp>
        <p:nvSpPr>
          <p:cNvPr id="3" name="Content Placeholder 2">
            <a:extLst>
              <a:ext uri="{FF2B5EF4-FFF2-40B4-BE49-F238E27FC236}">
                <a16:creationId xmlns:a16="http://schemas.microsoft.com/office/drawing/2014/main" id="{91D87407-C93D-F90D-DF08-7A4EE24CC4E8}"/>
              </a:ext>
            </a:extLst>
          </p:cNvPr>
          <p:cNvSpPr>
            <a:spLocks noGrp="1"/>
          </p:cNvSpPr>
          <p:nvPr>
            <p:ph idx="1"/>
          </p:nvPr>
        </p:nvSpPr>
        <p:spPr/>
        <p:txBody>
          <a:bodyPr/>
          <a:lstStyle/>
          <a:p>
            <a:pPr marL="0" indent="0">
              <a:buNone/>
            </a:pPr>
            <a:r>
              <a:rPr lang="en-US" dirty="0"/>
              <a:t>Include your contact information at the end so stakeholders interested in discussing your method further can contact you.</a:t>
            </a:r>
          </a:p>
        </p:txBody>
      </p:sp>
    </p:spTree>
    <p:extLst>
      <p:ext uri="{BB962C8B-B14F-4D97-AF65-F5344CB8AC3E}">
        <p14:creationId xmlns:p14="http://schemas.microsoft.com/office/powerpoint/2010/main" val="367175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59FDB-CAAD-6341-9A78-BCDAEB9FE0BA}"/>
              </a:ext>
            </a:extLst>
          </p:cNvPr>
          <p:cNvSpPr>
            <a:spLocks noGrp="1"/>
          </p:cNvSpPr>
          <p:nvPr>
            <p:ph type="ctrTitle"/>
          </p:nvPr>
        </p:nvSpPr>
        <p:spPr/>
        <p:txBody>
          <a:bodyPr/>
          <a:lstStyle/>
          <a:p>
            <a:r>
              <a:rPr lang="en-US" dirty="0"/>
              <a:t>Presentation Title</a:t>
            </a:r>
          </a:p>
        </p:txBody>
      </p:sp>
      <p:sp>
        <p:nvSpPr>
          <p:cNvPr id="3" name="Subtitle 2">
            <a:extLst>
              <a:ext uri="{FF2B5EF4-FFF2-40B4-BE49-F238E27FC236}">
                <a16:creationId xmlns:a16="http://schemas.microsoft.com/office/drawing/2014/main" id="{AA6FAA27-F9A7-6295-032D-BE88A4836961}"/>
              </a:ext>
            </a:extLst>
          </p:cNvPr>
          <p:cNvSpPr>
            <a:spLocks noGrp="1"/>
          </p:cNvSpPr>
          <p:nvPr>
            <p:ph type="subTitle" idx="1"/>
          </p:nvPr>
        </p:nvSpPr>
        <p:spPr/>
        <p:txBody>
          <a:bodyPr/>
          <a:lstStyle/>
          <a:p>
            <a:r>
              <a:rPr lang="en-US" dirty="0"/>
              <a:t>Name/Affiliation</a:t>
            </a:r>
          </a:p>
          <a:p>
            <a:r>
              <a:rPr lang="en-US" dirty="0"/>
              <a:t>Contact Information</a:t>
            </a:r>
          </a:p>
        </p:txBody>
      </p:sp>
    </p:spTree>
    <p:extLst>
      <p:ext uri="{BB962C8B-B14F-4D97-AF65-F5344CB8AC3E}">
        <p14:creationId xmlns:p14="http://schemas.microsoft.com/office/powerpoint/2010/main" val="270343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07AE5-271D-8A82-73B1-DCD32BA96707}"/>
              </a:ext>
            </a:extLst>
          </p:cNvPr>
          <p:cNvSpPr>
            <a:spLocks noGrp="1"/>
          </p:cNvSpPr>
          <p:nvPr>
            <p:ph type="title"/>
          </p:nvPr>
        </p:nvSpPr>
        <p:spPr/>
        <p:txBody>
          <a:bodyPr/>
          <a:lstStyle/>
          <a:p>
            <a:r>
              <a:rPr lang="en-US" dirty="0"/>
              <a:t>Section 1: Method Description</a:t>
            </a:r>
          </a:p>
        </p:txBody>
      </p:sp>
      <p:sp>
        <p:nvSpPr>
          <p:cNvPr id="3" name="Content Placeholder 2">
            <a:extLst>
              <a:ext uri="{FF2B5EF4-FFF2-40B4-BE49-F238E27FC236}">
                <a16:creationId xmlns:a16="http://schemas.microsoft.com/office/drawing/2014/main" id="{478B0E83-FEA4-A475-2A4F-521FADD4B860}"/>
              </a:ext>
            </a:extLst>
          </p:cNvPr>
          <p:cNvSpPr>
            <a:spLocks noGrp="1"/>
          </p:cNvSpPr>
          <p:nvPr>
            <p:ph idx="1"/>
          </p:nvPr>
        </p:nvSpPr>
        <p:spPr>
          <a:xfrm>
            <a:off x="1484310" y="2171701"/>
            <a:ext cx="10018713" cy="3619500"/>
          </a:xfrm>
        </p:spPr>
        <p:txBody>
          <a:bodyPr>
            <a:normAutofit fontScale="92500"/>
          </a:bodyPr>
          <a:lstStyle/>
          <a:p>
            <a:pPr marL="0" indent="0">
              <a:buNone/>
            </a:pPr>
            <a:r>
              <a:rPr lang="en-US" dirty="0"/>
              <a:t>Provide a brief overview of your method and its relevance to carcinogenicity testing.</a:t>
            </a:r>
          </a:p>
          <a:p>
            <a:r>
              <a:rPr lang="en-US" dirty="0"/>
              <a:t>Be sure </a:t>
            </a:r>
            <a:r>
              <a:rPr lang="en-US" kern="100" dirty="0">
                <a:effectLst/>
                <a:ea typeface="Calibri" panose="020F0502020204030204" pitchFamily="34" charset="0"/>
                <a:cs typeface="Calibri" panose="020F0502020204030204" pitchFamily="34" charset="0"/>
              </a:rPr>
              <a:t>to include enough technical detail and data for regulatory and industry stakeholders to understand how your method may meet their needs. Consider that your audience will potentially include both people who will be running the assay in the lab and people who will only be interacting with and interpreting the assay data and outcomes.</a:t>
            </a:r>
          </a:p>
          <a:p>
            <a:pPr>
              <a:lnSpc>
                <a:spcPct val="107000"/>
              </a:lnSpc>
              <a:spcBef>
                <a:spcPts val="0"/>
              </a:spcBef>
              <a:spcAft>
                <a:spcPts val="800"/>
              </a:spcAft>
            </a:pPr>
            <a:r>
              <a:rPr lang="en-US" kern="100" dirty="0">
                <a:ea typeface="Calibri" panose="020F0502020204030204" pitchFamily="34" charset="0"/>
                <a:cs typeface="Calibri" panose="020F0502020204030204" pitchFamily="34" charset="0"/>
              </a:rPr>
              <a:t>Describe </a:t>
            </a:r>
            <a:r>
              <a:rPr lang="en-US" sz="2400" kern="100" dirty="0">
                <a:effectLst/>
                <a:ea typeface="Calibri" panose="020F0502020204030204" pitchFamily="34" charset="0"/>
                <a:cs typeface="Calibri" panose="020F0502020204030204" pitchFamily="34" charset="0"/>
              </a:rPr>
              <a:t>any limitations of the applicability domain (e.g., types of chemicals that cannot be tested using the method, types of chemicals for which the results produced by that method are considered unacceptable).</a:t>
            </a:r>
            <a:endParaRPr lang="en-US"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81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algn="l"/>
            <a:r>
              <a:rPr lang="en-US" sz="2400" b="1" kern="100" dirty="0">
                <a:effectLst/>
                <a:latin typeface="Corbel" panose="020B0503020204020204" pitchFamily="34" charset="0"/>
                <a:ea typeface="Calibri" panose="020F0502020204030204" pitchFamily="34" charset="0"/>
                <a:cs typeface="Calibri" panose="020F0502020204030204" pitchFamily="34" charset="0"/>
              </a:rPr>
              <a:t>Method Description</a:t>
            </a:r>
            <a:br>
              <a:rPr lang="en-US" sz="2400" kern="100" dirty="0">
                <a:effectLst/>
                <a:latin typeface="Corbel" panose="020B0503020204020204" pitchFamily="34" charset="0"/>
                <a:ea typeface="Calibri" panose="020F0502020204030204" pitchFamily="34" charset="0"/>
                <a:cs typeface="Calibri" panose="020F0502020204030204" pitchFamily="34" charset="0"/>
              </a:rPr>
            </a:br>
            <a:endParaRPr lang="en-US" sz="2400" dirty="0"/>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1652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A75C-41B7-2D27-BEEF-1F1D5C46930C}"/>
              </a:ext>
            </a:extLst>
          </p:cNvPr>
          <p:cNvSpPr>
            <a:spLocks noGrp="1"/>
          </p:cNvSpPr>
          <p:nvPr>
            <p:ph type="title"/>
          </p:nvPr>
        </p:nvSpPr>
        <p:spPr/>
        <p:txBody>
          <a:bodyPr/>
          <a:lstStyle/>
          <a:p>
            <a:r>
              <a:rPr lang="en-US" dirty="0"/>
              <a:t>Section 2: Context of Use</a:t>
            </a:r>
          </a:p>
        </p:txBody>
      </p:sp>
      <p:sp>
        <p:nvSpPr>
          <p:cNvPr id="3" name="Content Placeholder 2">
            <a:extLst>
              <a:ext uri="{FF2B5EF4-FFF2-40B4-BE49-F238E27FC236}">
                <a16:creationId xmlns:a16="http://schemas.microsoft.com/office/drawing/2014/main" id="{4E13D4C7-4182-D86A-A46A-776650E981A2}"/>
              </a:ext>
            </a:extLst>
          </p:cNvPr>
          <p:cNvSpPr>
            <a:spLocks noGrp="1"/>
          </p:cNvSpPr>
          <p:nvPr>
            <p:ph idx="1"/>
          </p:nvPr>
        </p:nvSpPr>
        <p:spPr/>
        <p:txBody>
          <a:bodyPr>
            <a:normAutofit/>
          </a:bodyPr>
          <a:lstStyle/>
          <a:p>
            <a:pPr marL="0" indent="0">
              <a:buNone/>
            </a:pPr>
            <a:r>
              <a:rPr lang="en-US" sz="1800" kern="100" dirty="0">
                <a:effectLst/>
                <a:latin typeface="Corbel" panose="020B0503020204020204" pitchFamily="34" charset="0"/>
                <a:ea typeface="Calibri" panose="020F0502020204030204" pitchFamily="34" charset="0"/>
                <a:cs typeface="Calibri" panose="020F0502020204030204" pitchFamily="34" charset="0"/>
              </a:rPr>
              <a:t>Context of use refers to a clearly articulated description delineating the manner and purpose of use for a particular method, approach, or application. Establishing context of use includes crafting a statement that fully and clearly describes the way a method is intended to be used and its regulatory purpose (if applicable). Using the questions on the following slides as a guide, describe your method’s specific context of use and the regulatory testing need(s) it addresses.</a:t>
            </a:r>
            <a:endParaRPr lang="en-US" sz="1800" kern="100" dirty="0">
              <a:effectLst/>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179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algn="l"/>
            <a:r>
              <a:rPr lang="en-US" sz="2400" b="1" kern="100" dirty="0">
                <a:effectLst/>
                <a:latin typeface="Corbel" panose="020B0503020204020204" pitchFamily="34" charset="0"/>
                <a:ea typeface="Calibri" panose="020F0502020204030204" pitchFamily="34" charset="0"/>
                <a:cs typeface="Calibri" panose="020F0502020204030204" pitchFamily="34" charset="0"/>
              </a:rPr>
              <a:t>Context of Use</a:t>
            </a:r>
            <a:br>
              <a:rPr lang="en-US" sz="2400" kern="100" dirty="0">
                <a:effectLst/>
                <a:latin typeface="Corbel" panose="020B0503020204020204" pitchFamily="34" charset="0"/>
                <a:ea typeface="Calibri" panose="020F0502020204030204" pitchFamily="34" charset="0"/>
                <a:cs typeface="Calibri" panose="020F0502020204030204" pitchFamily="34" charset="0"/>
              </a:rPr>
            </a:br>
            <a:r>
              <a:rPr lang="en-US" sz="2400" kern="100" dirty="0">
                <a:effectLst/>
                <a:latin typeface="Corbel" panose="020B0503020204020204" pitchFamily="34" charset="0"/>
                <a:ea typeface="Calibri" panose="020F0502020204030204" pitchFamily="34" charset="0"/>
                <a:cs typeface="Calibri" panose="020F0502020204030204" pitchFamily="34" charset="0"/>
              </a:rPr>
              <a:t>A. How is your method intended to be used (e.g., chemical screening, hazard identification, potency evaluation, developing adverse outcome pathways (AOPs), point of departure identification for qualitative or quantitative risk assessment)?</a:t>
            </a:r>
            <a:endParaRPr lang="en-US" sz="2400" dirty="0"/>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30432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marR="0" lvl="0" algn="l">
              <a:lnSpc>
                <a:spcPct val="107000"/>
              </a:lnSpc>
              <a:spcBef>
                <a:spcPts val="0"/>
              </a:spcBef>
              <a:spcAft>
                <a:spcPts val="0"/>
              </a:spcAft>
            </a:pPr>
            <a:r>
              <a:rPr lang="en-US" sz="2400" b="1" kern="100" dirty="0">
                <a:effectLst/>
                <a:latin typeface="Corbel" panose="020B0503020204020204" pitchFamily="34" charset="0"/>
                <a:ea typeface="Calibri" panose="020F0502020204030204" pitchFamily="34" charset="0"/>
                <a:cs typeface="Calibri" panose="020F0502020204030204" pitchFamily="34" charset="0"/>
              </a:rPr>
              <a:t>Context of Use</a:t>
            </a:r>
            <a:br>
              <a:rPr lang="en-US" sz="2400" b="1" kern="100" dirty="0">
                <a:effectLst/>
                <a:latin typeface="Corbel" panose="020B0503020204020204" pitchFamily="34" charset="0"/>
                <a:ea typeface="Calibri" panose="020F0502020204030204" pitchFamily="34" charset="0"/>
                <a:cs typeface="Calibri" panose="020F0502020204030204" pitchFamily="34" charset="0"/>
              </a:rPr>
            </a:br>
            <a:r>
              <a:rPr lang="en-US" sz="2400" kern="100" dirty="0">
                <a:effectLst/>
                <a:latin typeface="Corbel" panose="020B0503020204020204" pitchFamily="34" charset="0"/>
                <a:ea typeface="Calibri" panose="020F0502020204030204" pitchFamily="34" charset="0"/>
                <a:cs typeface="Calibri" panose="020F0502020204030204" pitchFamily="34" charset="0"/>
              </a:rPr>
              <a:t>B. What regulatory testing need does your method address (e.g., replacing an animal assay, investigating mode of action or therapeutic target, or targeted endpoint of evaluation)?</a:t>
            </a:r>
            <a:endParaRPr lang="en-US" sz="2400" kern="100" dirty="0">
              <a:effectLst/>
              <a:latin typeface="Corbel" panose="020B050302020402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56665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marR="0" lvl="0" algn="l">
              <a:lnSpc>
                <a:spcPct val="107000"/>
              </a:lnSpc>
              <a:spcBef>
                <a:spcPts val="0"/>
              </a:spcBef>
              <a:spcAft>
                <a:spcPts val="800"/>
              </a:spcAft>
            </a:pPr>
            <a:r>
              <a:rPr lang="en-US" sz="2400" b="1" kern="100" dirty="0">
                <a:effectLst/>
                <a:latin typeface="Corbel" panose="020B0503020204020204" pitchFamily="34" charset="0"/>
                <a:ea typeface="Calibri" panose="020F0502020204030204" pitchFamily="34" charset="0"/>
                <a:cs typeface="Calibri" panose="020F0502020204030204" pitchFamily="34" charset="0"/>
              </a:rPr>
              <a:t>Context of Use</a:t>
            </a:r>
            <a:br>
              <a:rPr lang="en-US" sz="2400" b="1" kern="100" dirty="0">
                <a:effectLst/>
                <a:latin typeface="Corbel" panose="020B0503020204020204" pitchFamily="34" charset="0"/>
                <a:ea typeface="Calibri" panose="020F0502020204030204" pitchFamily="34" charset="0"/>
                <a:cs typeface="Calibri" panose="020F0502020204030204" pitchFamily="34" charset="0"/>
              </a:rPr>
            </a:br>
            <a:r>
              <a:rPr lang="en-US" sz="2400" kern="100" dirty="0">
                <a:effectLst/>
                <a:latin typeface="Corbel" panose="020B0503020204020204" pitchFamily="34" charset="0"/>
                <a:ea typeface="Calibri" panose="020F0502020204030204" pitchFamily="34" charset="0"/>
                <a:cs typeface="Calibri" panose="020F0502020204030204" pitchFamily="34" charset="0"/>
              </a:rPr>
              <a:t>C. What regulatory space does your method address (e.g., agrochemicals, pharmaceuticals, medical devices, cosmetics, food/food additives, industrial chemicals)?</a:t>
            </a:r>
            <a:endParaRPr lang="en-US" sz="2400" kern="100" dirty="0">
              <a:effectLst/>
              <a:latin typeface="Corbel" panose="020B050302020402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5835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B222-C2E0-4B8E-4B0A-B8EF858A27E2}"/>
              </a:ext>
            </a:extLst>
          </p:cNvPr>
          <p:cNvSpPr>
            <a:spLocks noGrp="1"/>
          </p:cNvSpPr>
          <p:nvPr>
            <p:ph type="title"/>
          </p:nvPr>
        </p:nvSpPr>
        <p:spPr/>
        <p:txBody>
          <a:bodyPr>
            <a:noAutofit/>
          </a:bodyPr>
          <a:lstStyle/>
          <a:p>
            <a:pPr marR="0" lvl="0" algn="l">
              <a:lnSpc>
                <a:spcPct val="107000"/>
              </a:lnSpc>
              <a:spcBef>
                <a:spcPts val="0"/>
              </a:spcBef>
              <a:spcAft>
                <a:spcPts val="800"/>
              </a:spcAft>
            </a:pPr>
            <a:r>
              <a:rPr lang="en-US" sz="2400" b="1" kern="100" dirty="0">
                <a:effectLst/>
                <a:latin typeface="Corbel" panose="020B0503020204020204" pitchFamily="34" charset="0"/>
                <a:ea typeface="Calibri" panose="020F0502020204030204" pitchFamily="34" charset="0"/>
                <a:cs typeface="Calibri" panose="020F0502020204030204" pitchFamily="34" charset="0"/>
              </a:rPr>
              <a:t>Context of Use</a:t>
            </a:r>
            <a:br>
              <a:rPr lang="en-US" sz="2400" b="1" kern="100" dirty="0">
                <a:effectLst/>
                <a:latin typeface="Corbel" panose="020B0503020204020204" pitchFamily="34" charset="0"/>
                <a:ea typeface="Calibri" panose="020F0502020204030204" pitchFamily="34" charset="0"/>
                <a:cs typeface="Calibri" panose="020F0502020204030204" pitchFamily="34" charset="0"/>
              </a:rPr>
            </a:br>
            <a:r>
              <a:rPr lang="en-US" sz="2400" kern="100" dirty="0">
                <a:latin typeface="Corbel" panose="020B0503020204020204" pitchFamily="34" charset="0"/>
                <a:ea typeface="Calibri" panose="020F0502020204030204" pitchFamily="34" charset="0"/>
                <a:cs typeface="Calibri" panose="020F0502020204030204" pitchFamily="34" charset="0"/>
              </a:rPr>
              <a:t>D</a:t>
            </a:r>
            <a:r>
              <a:rPr lang="en-US" sz="2400" kern="100" dirty="0">
                <a:effectLst/>
                <a:latin typeface="Corbel" panose="020B0503020204020204" pitchFamily="34" charset="0"/>
                <a:ea typeface="Calibri" panose="020F0502020204030204" pitchFamily="34" charset="0"/>
                <a:cs typeface="Calibri" panose="020F0502020204030204" pitchFamily="34" charset="0"/>
              </a:rPr>
              <a:t>. Has data generated by your method been used for regulatory submissions?</a:t>
            </a:r>
            <a:endParaRPr lang="en-US" sz="2400" kern="100" dirty="0">
              <a:effectLst/>
              <a:latin typeface="Corbel" panose="020B050302020402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E0817-0C67-0285-F047-6573E50F06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948471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TM03457496[[fn=Parallax]]</Template>
  <TotalTime>296</TotalTime>
  <Words>1237</Words>
  <Application>Microsoft Office PowerPoint</Application>
  <PresentationFormat>Widescreen</PresentationFormat>
  <Paragraphs>74</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Arial</vt:lpstr>
      <vt:lpstr>Calibri</vt:lpstr>
      <vt:lpstr>Corbel</vt:lpstr>
      <vt:lpstr>Parallax</vt:lpstr>
      <vt:lpstr>Instructions</vt:lpstr>
      <vt:lpstr>Presentation Title</vt:lpstr>
      <vt:lpstr>Section 1: Method Description</vt:lpstr>
      <vt:lpstr>Method Description </vt:lpstr>
      <vt:lpstr>Section 2: Context of Use</vt:lpstr>
      <vt:lpstr>Context of Use A. How is your method intended to be used (e.g., chemical screening, hazard identification, potency evaluation, developing adverse outcome pathways (AOPs), point of departure identification for qualitative or quantitative risk assessment)?</vt:lpstr>
      <vt:lpstr>Context of Use B. What regulatory testing need does your method address (e.g., replacing an animal assay, investigating mode of action or therapeutic target, or targeted endpoint of evaluation)?</vt:lpstr>
      <vt:lpstr>Context of Use C. What regulatory space does your method address (e.g., agrochemicals, pharmaceuticals, medical devices, cosmetics, food/food additives, industrial chemicals)?</vt:lpstr>
      <vt:lpstr>Context of Use D. Has data generated by your method been used for regulatory submissions?</vt:lpstr>
      <vt:lpstr>Section 3: Biological Relevance</vt:lpstr>
      <vt:lpstr>Biological Relevance A. Mechanistic understanding: How does the information provided by your method support known mechanistic knowledge of the carcinogenesis process (e.g., an AOP or toxicologically relevant biological process)?</vt:lpstr>
      <vt:lpstr>Biological Relevance B. Reference compounds: What are well-characterized and understood compounds that can be used or were used to assess the scientific validity or transferability of your method?</vt:lpstr>
      <vt:lpstr>Biological Relevance C. Comparison to existing laboratory animal methods: How does your method provide information that is equivalent or better than that from existing methods used for regulatory purposes? How does your method contribute to the reduction, refinement, or replacement of animal assays, and what complementary method development might be needed to comprehensively address carcinogenesis?</vt:lpstr>
      <vt:lpstr>Section 4: Technical Characterization</vt:lpstr>
      <vt:lpstr>Technical Characterization A. How have the sources of variability (e.g., interference, culture conditions, technique, contaminants) been evaluated?</vt:lpstr>
      <vt:lpstr>Technical Characterization B. How has robustness (i.e., the ability of the method to be reproduced under different conditions or circumstances, without the occurrence of unexpected differences in the obtained results) been evaluated?</vt:lpstr>
      <vt:lpstr>Technical Characterization C. How has intra-laboratory reproducibility (i.e., the consistency of individual test results obtained within a laboratory using the same test protocol and test samples) been evaluated?</vt:lpstr>
      <vt:lpstr>Technical Characterization D. How has transferability (i.e., the ability of the method to be accurately and reliably performed in different, competent laboratories) been evaluated (if relevant)?</vt:lpstr>
      <vt:lpstr>Closing/Contact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Developer Presentation Template: ICCVAM Carcinogenesis MDF (June 2024)</dc:title>
  <dc:creator>NIH/NIEHS/DTT/NICEATM</dc:creator>
  <cp:lastModifiedBy>Amber B. Daniel</cp:lastModifiedBy>
  <cp:revision>11</cp:revision>
  <dcterms:created xsi:type="dcterms:W3CDTF">2024-05-22T19:32:02Z</dcterms:created>
  <dcterms:modified xsi:type="dcterms:W3CDTF">2024-06-17T11:55:44Z</dcterms:modified>
</cp:coreProperties>
</file>